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92"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463"/>
    <a:srgbClr val="67AFB7"/>
    <a:srgbClr val="F8931E"/>
    <a:srgbClr val="39393B"/>
    <a:srgbClr val="E28000"/>
    <a:srgbClr val="7DD1C4"/>
    <a:srgbClr val="DAEAEC"/>
    <a:srgbClr val="002A6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6" autoAdjust="0"/>
    <p:restoredTop sz="94660"/>
  </p:normalViewPr>
  <p:slideViewPr>
    <p:cSldViewPr snapToGrid="0">
      <p:cViewPr>
        <p:scale>
          <a:sx n="40" d="100"/>
          <a:sy n="40" d="100"/>
        </p:scale>
        <p:origin x="160" y="168"/>
      </p:cViewPr>
      <p:guideLst>
        <p:guide orient="horz" pos="10392"/>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9C9CB-E9D3-4D0A-8A92-E33EEB6FFDFD}" type="datetimeFigureOut">
              <a:rPr lang="en-US" smtClean="0"/>
              <a:t>12/28/20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CF7E6-A7C5-4C86-BEED-084F0A546E77}" type="slidenum">
              <a:rPr lang="en-US" smtClean="0"/>
              <a:t>‹#›</a:t>
            </a:fld>
            <a:endParaRPr lang="en-US"/>
          </a:p>
        </p:txBody>
      </p:sp>
    </p:spTree>
    <p:extLst>
      <p:ext uri="{BB962C8B-B14F-4D97-AF65-F5344CB8AC3E}">
        <p14:creationId xmlns:p14="http://schemas.microsoft.com/office/powerpoint/2010/main" val="157538962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2CF7E6-A7C5-4C86-BEED-084F0A546E77}" type="slidenum">
              <a:rPr lang="en-US" smtClean="0"/>
              <a:t>1</a:t>
            </a:fld>
            <a:endParaRPr lang="en-US"/>
          </a:p>
        </p:txBody>
      </p:sp>
    </p:spTree>
    <p:extLst>
      <p:ext uri="{BB962C8B-B14F-4D97-AF65-F5344CB8AC3E}">
        <p14:creationId xmlns:p14="http://schemas.microsoft.com/office/powerpoint/2010/main" val="378468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12/28/20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4150242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12/28/20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3262865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12/28/20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362434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12/28/20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80494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B4C37A-D974-42D1-82F2-BC3714D21DA8}" type="datetimeFigureOut">
              <a:rPr lang="en-US" smtClean="0"/>
              <a:t>12/28/20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591649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B4C37A-D974-42D1-82F2-BC3714D21DA8}" type="datetimeFigureOut">
              <a:rPr lang="en-US" smtClean="0"/>
              <a:t>12/28/20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02142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B4C37A-D974-42D1-82F2-BC3714D21DA8}" type="datetimeFigureOut">
              <a:rPr lang="en-US" smtClean="0"/>
              <a:t>12/28/20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3570853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B4C37A-D974-42D1-82F2-BC3714D21DA8}" type="datetimeFigureOut">
              <a:rPr lang="en-US" smtClean="0"/>
              <a:t>12/28/20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406773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4C37A-D974-42D1-82F2-BC3714D21DA8}" type="datetimeFigureOut">
              <a:rPr lang="en-US" smtClean="0"/>
              <a:t>12/28/20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2844271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FB4C37A-D974-42D1-82F2-BC3714D21DA8}" type="datetimeFigureOut">
              <a:rPr lang="en-US" smtClean="0"/>
              <a:t>12/28/20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912469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FB4C37A-D974-42D1-82F2-BC3714D21DA8}" type="datetimeFigureOut">
              <a:rPr lang="en-US" smtClean="0"/>
              <a:t>12/28/20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77960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B4C37A-D974-42D1-82F2-BC3714D21DA8}" type="datetimeFigureOut">
              <a:rPr lang="en-US" smtClean="0"/>
              <a:t>12/28/20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D896EE-2814-43F7-A1A6-A904D016198C}" type="slidenum">
              <a:rPr lang="en-US" smtClean="0"/>
              <a:t>‹#›</a:t>
            </a:fld>
            <a:endParaRPr lang="en-US"/>
          </a:p>
        </p:txBody>
      </p:sp>
    </p:spTree>
    <p:extLst>
      <p:ext uri="{BB962C8B-B14F-4D97-AF65-F5344CB8AC3E}">
        <p14:creationId xmlns:p14="http://schemas.microsoft.com/office/powerpoint/2010/main" val="35263112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8.tiff"/><Relationship Id="rId3" Type="http://schemas.openxmlformats.org/officeDocument/2006/relationships/hyperlink" Target="https://www.tdcj.texas.gov/death_row/index.html" TargetMode="External"/><Relationship Id="rId7" Type="http://schemas.openxmlformats.org/officeDocument/2006/relationships/image" Target="../media/image4.tiff"/><Relationship Id="rId12"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tiff"/><Relationship Id="rId11" Type="http://schemas.openxmlformats.org/officeDocument/2006/relationships/image" Target="../media/image6.tiff"/><Relationship Id="rId5" Type="http://schemas.openxmlformats.org/officeDocument/2006/relationships/image" Target="../media/image2.tiff"/><Relationship Id="rId10" Type="http://schemas.openxmlformats.org/officeDocument/2006/relationships/hyperlink" Target="http://worldpopulationreview.com/us-counties/tx/" TargetMode="External"/><Relationship Id="rId4" Type="http://schemas.openxmlformats.org/officeDocument/2006/relationships/image" Target="../media/image1.tiff"/><Relationship Id="rId9" Type="http://schemas.openxmlformats.org/officeDocument/2006/relationships/hyperlink" Target="https://journals.plos.org/plosone/article?id=10.1371/journal.pone.0013541" TargetMode="External"/><Relationship Id="rId1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C"/>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BC60679-E45E-4C69-91CE-69CEA17FEF54}"/>
              </a:ext>
            </a:extLst>
          </p:cNvPr>
          <p:cNvGrpSpPr/>
          <p:nvPr/>
        </p:nvGrpSpPr>
        <p:grpSpPr>
          <a:xfrm>
            <a:off x="0" y="-97432"/>
            <a:ext cx="43891200" cy="4838700"/>
            <a:chOff x="-36290" y="-13534"/>
            <a:chExt cx="43891200" cy="4838700"/>
          </a:xfrm>
        </p:grpSpPr>
        <p:sp>
          <p:nvSpPr>
            <p:cNvPr id="21" name="Rectangle 20">
              <a:extLst>
                <a:ext uri="{FF2B5EF4-FFF2-40B4-BE49-F238E27FC236}">
                  <a16:creationId xmlns:a16="http://schemas.microsoft.com/office/drawing/2014/main" id="{2D9A2F29-0AED-4C6E-B2B6-1109CF4144B2}"/>
                </a:ext>
              </a:extLst>
            </p:cNvPr>
            <p:cNvSpPr/>
            <p:nvPr/>
          </p:nvSpPr>
          <p:spPr>
            <a:xfrm>
              <a:off x="-36290" y="-13534"/>
              <a:ext cx="43891200" cy="4838700"/>
            </a:xfrm>
            <a:prstGeom prst="rect">
              <a:avLst/>
            </a:prstGeom>
            <a:solidFill>
              <a:srgbClr val="67AFB7"/>
            </a:solidFill>
            <a:ln>
              <a:solidFill>
                <a:srgbClr val="67AFB7"/>
              </a:solidFill>
            </a:ln>
            <a:effectLst>
              <a:outerShdw blurRad="50800" dist="50800" dir="5400000" algn="ctr" rotWithShape="0">
                <a:srgbClr val="F8931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AAF61C2-1A9D-42B2-B0F4-37ADA161D5A6}"/>
                </a:ext>
              </a:extLst>
            </p:cNvPr>
            <p:cNvSpPr/>
            <p:nvPr/>
          </p:nvSpPr>
          <p:spPr>
            <a:xfrm>
              <a:off x="8512326" y="127442"/>
              <a:ext cx="27569470" cy="2646878"/>
            </a:xfrm>
            <a:prstGeom prst="rect">
              <a:avLst/>
            </a:prstGeom>
          </p:spPr>
          <p:txBody>
            <a:bodyPr wrap="none">
              <a:spAutoFit/>
            </a:bodyPr>
            <a:lstStyle/>
            <a:p>
              <a:r>
                <a:rPr lang="en-US" sz="16600" b="1" dirty="0">
                  <a:ln w="76200">
                    <a:solidFill>
                      <a:srgbClr val="39393B"/>
                    </a:solidFill>
                  </a:ln>
                  <a:solidFill>
                    <a:schemeClr val="bg1"/>
                  </a:solidFill>
                  <a:latin typeface="Bahnschrift SemiBold Condensed" panose="020B0502040204020203" pitchFamily="34" charset="0"/>
                </a:rPr>
                <a:t>Who is on Death Row in Texas?</a:t>
              </a:r>
            </a:p>
          </p:txBody>
        </p:sp>
        <p:sp>
          <p:nvSpPr>
            <p:cNvPr id="27" name="TextBox 26">
              <a:extLst>
                <a:ext uri="{FF2B5EF4-FFF2-40B4-BE49-F238E27FC236}">
                  <a16:creationId xmlns:a16="http://schemas.microsoft.com/office/drawing/2014/main" id="{B37749F7-3277-4BF2-B7C3-487D76496995}"/>
                </a:ext>
              </a:extLst>
            </p:cNvPr>
            <p:cNvSpPr txBox="1"/>
            <p:nvPr/>
          </p:nvSpPr>
          <p:spPr>
            <a:xfrm>
              <a:off x="17177480" y="2754481"/>
              <a:ext cx="9463661" cy="1446550"/>
            </a:xfrm>
            <a:prstGeom prst="rect">
              <a:avLst/>
            </a:prstGeom>
            <a:noFill/>
          </p:spPr>
          <p:txBody>
            <a:bodyPr wrap="square" rtlCol="0">
              <a:spAutoFit/>
            </a:bodyPr>
            <a:lstStyle/>
            <a:p>
              <a:r>
                <a:rPr lang="en-US" sz="8800" b="1" dirty="0">
                  <a:solidFill>
                    <a:schemeClr val="bg1"/>
                  </a:solidFill>
                  <a:latin typeface="Bahnschrift SemiBold Condensed" panose="020B0502040204020203" pitchFamily="34" charset="0"/>
                </a:rPr>
                <a:t>Viviane Callier</a:t>
              </a:r>
              <a:endParaRPr lang="en-US" sz="8800" dirty="0">
                <a:solidFill>
                  <a:schemeClr val="bg1"/>
                </a:solidFill>
                <a:latin typeface="Bahnschrift SemiBold Condensed" panose="020B0502040204020203" pitchFamily="34" charset="0"/>
              </a:endParaRPr>
            </a:p>
          </p:txBody>
        </p:sp>
      </p:grpSp>
      <p:grpSp>
        <p:nvGrpSpPr>
          <p:cNvPr id="56" name="Group 55">
            <a:extLst>
              <a:ext uri="{FF2B5EF4-FFF2-40B4-BE49-F238E27FC236}">
                <a16:creationId xmlns:a16="http://schemas.microsoft.com/office/drawing/2014/main" id="{EB0AB32A-15FE-EC4F-9704-6545EB7B6AD7}"/>
              </a:ext>
            </a:extLst>
          </p:cNvPr>
          <p:cNvGrpSpPr/>
          <p:nvPr/>
        </p:nvGrpSpPr>
        <p:grpSpPr>
          <a:xfrm>
            <a:off x="9173263" y="5723227"/>
            <a:ext cx="25521304" cy="1991823"/>
            <a:chOff x="517326" y="5240058"/>
            <a:chExt cx="25521304" cy="1991823"/>
          </a:xfrm>
        </p:grpSpPr>
        <p:sp>
          <p:nvSpPr>
            <p:cNvPr id="47" name="Rectangle 46">
              <a:extLst>
                <a:ext uri="{FF2B5EF4-FFF2-40B4-BE49-F238E27FC236}">
                  <a16:creationId xmlns:a16="http://schemas.microsoft.com/office/drawing/2014/main" id="{A9369B57-3FCF-4A76-800E-C9D2ADE72B32}"/>
                </a:ext>
              </a:extLst>
            </p:cNvPr>
            <p:cNvSpPr/>
            <p:nvPr/>
          </p:nvSpPr>
          <p:spPr>
            <a:xfrm>
              <a:off x="517326" y="5240058"/>
              <a:ext cx="25521304" cy="199182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9BB5C24F-44FA-48F1-BEEC-9BBF779F8825}"/>
                </a:ext>
              </a:extLst>
            </p:cNvPr>
            <p:cNvSpPr txBox="1"/>
            <p:nvPr/>
          </p:nvSpPr>
          <p:spPr>
            <a:xfrm>
              <a:off x="1068925" y="5672917"/>
              <a:ext cx="3404680" cy="923330"/>
            </a:xfrm>
            <a:prstGeom prst="rect">
              <a:avLst/>
            </a:prstGeom>
            <a:noFill/>
            <a:ln>
              <a:noFill/>
            </a:ln>
          </p:spPr>
          <p:txBody>
            <a:bodyPr wrap="square" rtlCol="0">
              <a:spAutoFit/>
            </a:bodyPr>
            <a:lstStyle/>
            <a:p>
              <a:r>
                <a:rPr lang="en-US" sz="5400" dirty="0">
                  <a:solidFill>
                    <a:srgbClr val="39393B"/>
                  </a:solidFill>
                  <a:latin typeface="Bahnschrift SemiBold Condensed" panose="020B0502040204020203" pitchFamily="34" charset="0"/>
                </a:rPr>
                <a:t>OVERVIEW</a:t>
              </a:r>
            </a:p>
          </p:txBody>
        </p:sp>
        <p:sp>
          <p:nvSpPr>
            <p:cNvPr id="50" name="TextBox 49">
              <a:extLst>
                <a:ext uri="{FF2B5EF4-FFF2-40B4-BE49-F238E27FC236}">
                  <a16:creationId xmlns:a16="http://schemas.microsoft.com/office/drawing/2014/main" id="{A6D5C492-1EF7-42B9-B965-9D2F553141D4}"/>
                </a:ext>
              </a:extLst>
            </p:cNvPr>
            <p:cNvSpPr txBox="1"/>
            <p:nvPr/>
          </p:nvSpPr>
          <p:spPr>
            <a:xfrm>
              <a:off x="5921830" y="5370735"/>
              <a:ext cx="19572518" cy="1569660"/>
            </a:xfrm>
            <a:prstGeom prst="rect">
              <a:avLst/>
            </a:prstGeom>
            <a:solidFill>
              <a:schemeClr val="bg1"/>
            </a:solidFill>
          </p:spPr>
          <p:txBody>
            <a:bodyPr wrap="square" rtlCol="0">
              <a:spAutoFit/>
            </a:bodyPr>
            <a:lstStyle/>
            <a:p>
              <a:r>
                <a:rPr lang="en-US" sz="2400" b="1" dirty="0">
                  <a:solidFill>
                    <a:srgbClr val="39393B"/>
                  </a:solidFill>
                </a:rPr>
                <a:t>Who is on death row in Texas? </a:t>
              </a:r>
            </a:p>
            <a:p>
              <a:r>
                <a:rPr lang="en-US" sz="2400" dirty="0">
                  <a:solidFill>
                    <a:srgbClr val="39393B"/>
                  </a:solidFill>
                </a:rPr>
                <a:t>I scraped data about people who are currently on death row from the Texas Department of Criminal Justice website: </a:t>
              </a:r>
              <a:r>
                <a:rPr lang="en-US" sz="2400" dirty="0">
                  <a:hlinkClick r:id="rId3"/>
                </a:rPr>
                <a:t>https://www.tdcj.texas.gov/death_row/index.html</a:t>
              </a:r>
              <a:r>
                <a:rPr lang="en-US" sz="2400" dirty="0"/>
                <a:t>. Each offender had more detailed information on their own webpage, which I also scraped. </a:t>
              </a:r>
            </a:p>
            <a:p>
              <a:r>
                <a:rPr lang="en-US" sz="2400" dirty="0"/>
                <a:t>I wanted to look at </a:t>
              </a:r>
              <a:r>
                <a:rPr lang="en-US" sz="2400" b="1" dirty="0"/>
                <a:t>where death row offenders come from, their age, gender, race/ethnicity, and level of education. </a:t>
              </a:r>
              <a:endParaRPr lang="en-US" sz="2400" dirty="0"/>
            </a:p>
          </p:txBody>
        </p:sp>
      </p:grpSp>
      <p:sp>
        <p:nvSpPr>
          <p:cNvPr id="118" name="Rectangle 117">
            <a:extLst>
              <a:ext uri="{FF2B5EF4-FFF2-40B4-BE49-F238E27FC236}">
                <a16:creationId xmlns:a16="http://schemas.microsoft.com/office/drawing/2014/main" id="{0F41F599-D4C1-4EAA-824B-7914DBA7DFAF}"/>
              </a:ext>
            </a:extLst>
          </p:cNvPr>
          <p:cNvSpPr/>
          <p:nvPr/>
        </p:nvSpPr>
        <p:spPr>
          <a:xfrm>
            <a:off x="31776718" y="8801492"/>
            <a:ext cx="11597157" cy="1234400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8" name="Group 57">
            <a:extLst>
              <a:ext uri="{FF2B5EF4-FFF2-40B4-BE49-F238E27FC236}">
                <a16:creationId xmlns:a16="http://schemas.microsoft.com/office/drawing/2014/main" id="{E4954DE1-CC80-4ABA-8C52-19BBC46760D4}"/>
              </a:ext>
            </a:extLst>
          </p:cNvPr>
          <p:cNvGrpSpPr/>
          <p:nvPr/>
        </p:nvGrpSpPr>
        <p:grpSpPr>
          <a:xfrm>
            <a:off x="31860909" y="22629348"/>
            <a:ext cx="11465705" cy="7905082"/>
            <a:chOff x="31541977" y="11835621"/>
            <a:chExt cx="11465705" cy="7905082"/>
          </a:xfrm>
        </p:grpSpPr>
        <p:sp>
          <p:nvSpPr>
            <p:cNvPr id="125" name="Rectangle 124">
              <a:extLst>
                <a:ext uri="{FF2B5EF4-FFF2-40B4-BE49-F238E27FC236}">
                  <a16:creationId xmlns:a16="http://schemas.microsoft.com/office/drawing/2014/main" id="{DF9C8841-BAC2-44E3-8034-4BBFA3AC9BD8}"/>
                </a:ext>
              </a:extLst>
            </p:cNvPr>
            <p:cNvSpPr/>
            <p:nvPr/>
          </p:nvSpPr>
          <p:spPr>
            <a:xfrm>
              <a:off x="31541977" y="11835621"/>
              <a:ext cx="11465705" cy="790508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a:extLst>
                <a:ext uri="{FF2B5EF4-FFF2-40B4-BE49-F238E27FC236}">
                  <a16:creationId xmlns:a16="http://schemas.microsoft.com/office/drawing/2014/main" id="{D342B2B0-0CB5-4125-8AFD-1A27B74BDA63}"/>
                </a:ext>
              </a:extLst>
            </p:cNvPr>
            <p:cNvSpPr txBox="1"/>
            <p:nvPr/>
          </p:nvSpPr>
          <p:spPr>
            <a:xfrm>
              <a:off x="31948742" y="12026236"/>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Open Questions</a:t>
              </a:r>
            </a:p>
          </p:txBody>
        </p:sp>
      </p:grpSp>
      <p:grpSp>
        <p:nvGrpSpPr>
          <p:cNvPr id="55" name="Group 54">
            <a:extLst>
              <a:ext uri="{FF2B5EF4-FFF2-40B4-BE49-F238E27FC236}">
                <a16:creationId xmlns:a16="http://schemas.microsoft.com/office/drawing/2014/main" id="{58A153ED-EC7A-EA48-8C52-35C49F108AE7}"/>
              </a:ext>
            </a:extLst>
          </p:cNvPr>
          <p:cNvGrpSpPr/>
          <p:nvPr/>
        </p:nvGrpSpPr>
        <p:grpSpPr>
          <a:xfrm>
            <a:off x="564586" y="17481856"/>
            <a:ext cx="12884714" cy="14722831"/>
            <a:chOff x="564586" y="17583456"/>
            <a:chExt cx="12884714" cy="14722831"/>
          </a:xfrm>
        </p:grpSpPr>
        <p:grpSp>
          <p:nvGrpSpPr>
            <p:cNvPr id="72" name="Group 71">
              <a:extLst>
                <a:ext uri="{FF2B5EF4-FFF2-40B4-BE49-F238E27FC236}">
                  <a16:creationId xmlns:a16="http://schemas.microsoft.com/office/drawing/2014/main" id="{EFCFF506-72BE-4BC3-B101-04456E5E3C06}"/>
                </a:ext>
              </a:extLst>
            </p:cNvPr>
            <p:cNvGrpSpPr/>
            <p:nvPr/>
          </p:nvGrpSpPr>
          <p:grpSpPr>
            <a:xfrm>
              <a:off x="564586" y="17583456"/>
              <a:ext cx="12884714" cy="14722831"/>
              <a:chOff x="1448243" y="22885815"/>
              <a:chExt cx="11810558" cy="13838756"/>
            </a:xfrm>
          </p:grpSpPr>
          <p:sp>
            <p:nvSpPr>
              <p:cNvPr id="60" name="Rectangle 59">
                <a:extLst>
                  <a:ext uri="{FF2B5EF4-FFF2-40B4-BE49-F238E27FC236}">
                    <a16:creationId xmlns:a16="http://schemas.microsoft.com/office/drawing/2014/main" id="{6A0DE7B1-392D-4FF5-8542-9287206BB25F}"/>
                  </a:ext>
                </a:extLst>
              </p:cNvPr>
              <p:cNvSpPr/>
              <p:nvPr/>
            </p:nvSpPr>
            <p:spPr>
              <a:xfrm>
                <a:off x="1448243" y="22885815"/>
                <a:ext cx="11810558" cy="1383875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TextBox 60">
                <a:extLst>
                  <a:ext uri="{FF2B5EF4-FFF2-40B4-BE49-F238E27FC236}">
                    <a16:creationId xmlns:a16="http://schemas.microsoft.com/office/drawing/2014/main" id="{02AE6049-7E9C-4F45-B196-E4359E40CBEF}"/>
                  </a:ext>
                </a:extLst>
              </p:cNvPr>
              <p:cNvSpPr txBox="1"/>
              <p:nvPr/>
            </p:nvSpPr>
            <p:spPr>
              <a:xfrm>
                <a:off x="1971031" y="23006892"/>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Where are death row offenders from?</a:t>
                </a:r>
                <a:endParaRPr lang="en-US" sz="4800" dirty="0">
                  <a:solidFill>
                    <a:srgbClr val="39393B"/>
                  </a:solidFill>
                  <a:latin typeface="Bahnschrift SemiBold Condensed" panose="020B0502040204020203" pitchFamily="34" charset="0"/>
                </a:endParaRPr>
              </a:p>
            </p:txBody>
          </p:sp>
          <p:sp>
            <p:nvSpPr>
              <p:cNvPr id="62" name="TextBox 61">
                <a:extLst>
                  <a:ext uri="{FF2B5EF4-FFF2-40B4-BE49-F238E27FC236}">
                    <a16:creationId xmlns:a16="http://schemas.microsoft.com/office/drawing/2014/main" id="{C4D1CECC-673B-4BD6-B49E-5D2C1ADEAB64}"/>
                  </a:ext>
                </a:extLst>
              </p:cNvPr>
              <p:cNvSpPr txBox="1"/>
              <p:nvPr/>
            </p:nvSpPr>
            <p:spPr>
              <a:xfrm>
                <a:off x="1736469" y="23930599"/>
                <a:ext cx="11234107" cy="1145049"/>
              </a:xfrm>
              <a:prstGeom prst="rect">
                <a:avLst/>
              </a:prstGeom>
              <a:solidFill>
                <a:schemeClr val="bg1"/>
              </a:solidFill>
            </p:spPr>
            <p:txBody>
              <a:bodyPr wrap="square" rtlCol="0">
                <a:spAutoFit/>
              </a:bodyPr>
              <a:lstStyle/>
              <a:p>
                <a:r>
                  <a:rPr lang="en-US" sz="2400" dirty="0">
                    <a:solidFill>
                      <a:srgbClr val="39393B"/>
                    </a:solidFill>
                  </a:rPr>
                  <a:t>Death row offenders in Texas mostly come from Texas, although a few of them come from other states or countries. Of those from Texas, the majority come from Harris County (e.g., Houston), followed by Dallas County, Tarrant County, and Bexar County. </a:t>
                </a:r>
              </a:p>
            </p:txBody>
          </p:sp>
        </p:grpSp>
        <p:pic>
          <p:nvPicPr>
            <p:cNvPr id="13" name="Picture 12" descr="A close up of a map&#10;&#10;Description automatically generated">
              <a:extLst>
                <a:ext uri="{FF2B5EF4-FFF2-40B4-BE49-F238E27FC236}">
                  <a16:creationId xmlns:a16="http://schemas.microsoft.com/office/drawing/2014/main" id="{F059EB82-89EF-9E48-8054-4789B07D9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695" y="23572191"/>
              <a:ext cx="10493246" cy="8447393"/>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09AAE2E8-4404-224B-8075-4292CFEFF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144" y="20139710"/>
              <a:ext cx="4038600" cy="3251200"/>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02BE059D-8B31-8E4C-A6FC-E28A8907B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05" y="20127485"/>
              <a:ext cx="4038600" cy="3251200"/>
            </a:xfrm>
            <a:prstGeom prst="rect">
              <a:avLst/>
            </a:prstGeom>
          </p:spPr>
        </p:pic>
      </p:grpSp>
      <p:grpSp>
        <p:nvGrpSpPr>
          <p:cNvPr id="43" name="Group 42">
            <a:extLst>
              <a:ext uri="{FF2B5EF4-FFF2-40B4-BE49-F238E27FC236}">
                <a16:creationId xmlns:a16="http://schemas.microsoft.com/office/drawing/2014/main" id="{FA4607C1-B0E3-E242-B6E4-A9725261A9E3}"/>
              </a:ext>
            </a:extLst>
          </p:cNvPr>
          <p:cNvGrpSpPr/>
          <p:nvPr/>
        </p:nvGrpSpPr>
        <p:grpSpPr>
          <a:xfrm>
            <a:off x="564585" y="8785075"/>
            <a:ext cx="12884714" cy="8077680"/>
            <a:chOff x="564585" y="9803981"/>
            <a:chExt cx="12884714" cy="8077680"/>
          </a:xfrm>
        </p:grpSpPr>
        <p:grpSp>
          <p:nvGrpSpPr>
            <p:cNvPr id="28" name="Group 27">
              <a:extLst>
                <a:ext uri="{FF2B5EF4-FFF2-40B4-BE49-F238E27FC236}">
                  <a16:creationId xmlns:a16="http://schemas.microsoft.com/office/drawing/2014/main" id="{77D138FD-C035-4811-8C2E-8C0BCA985B6A}"/>
                </a:ext>
              </a:extLst>
            </p:cNvPr>
            <p:cNvGrpSpPr/>
            <p:nvPr/>
          </p:nvGrpSpPr>
          <p:grpSpPr>
            <a:xfrm>
              <a:off x="564585" y="9803981"/>
              <a:ext cx="12884714" cy="8077680"/>
              <a:chOff x="7346390" y="6951900"/>
              <a:chExt cx="12684050" cy="8195777"/>
            </a:xfrm>
          </p:grpSpPr>
          <p:sp>
            <p:nvSpPr>
              <p:cNvPr id="87" name="Rectangle 86">
                <a:extLst>
                  <a:ext uri="{FF2B5EF4-FFF2-40B4-BE49-F238E27FC236}">
                    <a16:creationId xmlns:a16="http://schemas.microsoft.com/office/drawing/2014/main" id="{59371B43-7AAD-4C75-AEDD-74C19436A55E}"/>
                  </a:ext>
                </a:extLst>
              </p:cNvPr>
              <p:cNvSpPr/>
              <p:nvPr/>
            </p:nvSpPr>
            <p:spPr>
              <a:xfrm>
                <a:off x="7346390" y="6951900"/>
                <a:ext cx="12684050" cy="819577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TextBox 87">
                <a:extLst>
                  <a:ext uri="{FF2B5EF4-FFF2-40B4-BE49-F238E27FC236}">
                    <a16:creationId xmlns:a16="http://schemas.microsoft.com/office/drawing/2014/main" id="{00D683EB-1F6D-4D7C-8A13-D4E0CD8A61F9}"/>
                  </a:ext>
                </a:extLst>
              </p:cNvPr>
              <p:cNvSpPr txBox="1"/>
              <p:nvPr/>
            </p:nvSpPr>
            <p:spPr>
              <a:xfrm>
                <a:off x="7540684" y="7109782"/>
                <a:ext cx="12184879"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Race and educational attainment</a:t>
                </a:r>
              </a:p>
            </p:txBody>
          </p:sp>
        </p:grpSp>
        <p:pic>
          <p:nvPicPr>
            <p:cNvPr id="36" name="Picture 35" descr="A picture containing drawing&#10;&#10;Description automatically generated">
              <a:extLst>
                <a:ext uri="{FF2B5EF4-FFF2-40B4-BE49-F238E27FC236}">
                  <a16:creationId xmlns:a16="http://schemas.microsoft.com/office/drawing/2014/main" id="{25D34497-60B8-4447-9318-94143E24E7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3127" y="11044801"/>
              <a:ext cx="5486341" cy="4467206"/>
            </a:xfrm>
            <a:prstGeom prst="rect">
              <a:avLst/>
            </a:prstGeom>
          </p:spPr>
        </p:pic>
        <p:sp>
          <p:nvSpPr>
            <p:cNvPr id="105" name="TextBox 104">
              <a:extLst>
                <a:ext uri="{FF2B5EF4-FFF2-40B4-BE49-F238E27FC236}">
                  <a16:creationId xmlns:a16="http://schemas.microsoft.com/office/drawing/2014/main" id="{D4D545B7-E5FA-B945-811A-6AB141F5EEE8}"/>
                </a:ext>
              </a:extLst>
            </p:cNvPr>
            <p:cNvSpPr txBox="1"/>
            <p:nvPr/>
          </p:nvSpPr>
          <p:spPr>
            <a:xfrm>
              <a:off x="1303127" y="15745735"/>
              <a:ext cx="11343247" cy="1938992"/>
            </a:xfrm>
            <a:prstGeom prst="rect">
              <a:avLst/>
            </a:prstGeom>
            <a:solidFill>
              <a:schemeClr val="bg1"/>
            </a:solidFill>
          </p:spPr>
          <p:txBody>
            <a:bodyPr wrap="square" rtlCol="0">
              <a:spAutoFit/>
            </a:bodyPr>
            <a:lstStyle/>
            <a:p>
              <a:r>
                <a:rPr lang="en-US" sz="2400" dirty="0">
                  <a:solidFill>
                    <a:srgbClr val="39393B"/>
                  </a:solidFill>
                </a:rPr>
                <a:t>Offenders on death row are Black, Hispanic, or White, in that order.  Although only about 12 percent of the population of Texas is African American, this group represents the largest proportion of death row offenders. </a:t>
              </a:r>
            </a:p>
            <a:p>
              <a:endParaRPr lang="en-US" sz="2400" dirty="0">
                <a:solidFill>
                  <a:srgbClr val="39393B"/>
                </a:solidFill>
              </a:endParaRPr>
            </a:p>
            <a:p>
              <a:r>
                <a:rPr lang="en-US" sz="2400" dirty="0">
                  <a:solidFill>
                    <a:srgbClr val="39393B"/>
                  </a:solidFill>
                </a:rPr>
                <a:t>Fewer than half of death row offenders have completed high school. </a:t>
              </a:r>
              <a:endParaRPr lang="en-US" sz="800" dirty="0">
                <a:solidFill>
                  <a:srgbClr val="39393B"/>
                </a:solidFill>
              </a:endParaRPr>
            </a:p>
          </p:txBody>
        </p:sp>
      </p:grpSp>
      <p:sp>
        <p:nvSpPr>
          <p:cNvPr id="114" name="TextBox 113">
            <a:extLst>
              <a:ext uri="{FF2B5EF4-FFF2-40B4-BE49-F238E27FC236}">
                <a16:creationId xmlns:a16="http://schemas.microsoft.com/office/drawing/2014/main" id="{7940FE87-8AC9-8841-9A08-C771367F0AA8}"/>
              </a:ext>
            </a:extLst>
          </p:cNvPr>
          <p:cNvSpPr txBox="1"/>
          <p:nvPr/>
        </p:nvSpPr>
        <p:spPr>
          <a:xfrm>
            <a:off x="32624352" y="24124520"/>
            <a:ext cx="10010498" cy="5632311"/>
          </a:xfrm>
          <a:prstGeom prst="rect">
            <a:avLst/>
          </a:prstGeom>
          <a:solidFill>
            <a:schemeClr val="bg1"/>
          </a:solidFill>
        </p:spPr>
        <p:txBody>
          <a:bodyPr wrap="square" rtlCol="0">
            <a:spAutoFit/>
          </a:bodyPr>
          <a:lstStyle/>
          <a:p>
            <a:r>
              <a:rPr lang="en-US" sz="2400" dirty="0">
                <a:solidFill>
                  <a:srgbClr val="39393B"/>
                </a:solidFill>
              </a:rPr>
              <a:t>Why is it that fewer than half of death row offenders have completed high school? Does it mean that lack of education and ensuing lack of economic opportunity makes it more likely for individuals to become involved in crimes – especially grave crimes like murder? Or does it mean that they simply did not have the financial resources to pay for a good lawyer?</a:t>
            </a:r>
          </a:p>
          <a:p>
            <a:endParaRPr lang="en-US" sz="2400" dirty="0">
              <a:solidFill>
                <a:srgbClr val="39393B"/>
              </a:solidFill>
            </a:endParaRPr>
          </a:p>
          <a:p>
            <a:r>
              <a:rPr lang="en-US" sz="2400" dirty="0">
                <a:solidFill>
                  <a:srgbClr val="39393B"/>
                </a:solidFill>
              </a:rPr>
              <a:t>It would be interesting to know the list of people who have been indicted with murder (or similarly serious offense) but who did not end up on death row. What differentiates the two groups? It is race, financial resources and/or access to competent defense? </a:t>
            </a:r>
          </a:p>
          <a:p>
            <a:endParaRPr lang="en-US" sz="2400" dirty="0">
              <a:solidFill>
                <a:srgbClr val="39393B"/>
              </a:solidFill>
            </a:endParaRPr>
          </a:p>
          <a:p>
            <a:r>
              <a:rPr lang="en-US" sz="2400" dirty="0">
                <a:solidFill>
                  <a:srgbClr val="39393B"/>
                </a:solidFill>
              </a:rPr>
              <a:t>Finally, it would be interesting to  do a statistical test to determine whether Houston is an outlier, in terms of the number of offenders on death row, or whether the number of offenders from Harris County can be explained by the fact that it is the most populous county in Texas. </a:t>
            </a:r>
            <a:endParaRPr lang="en-US" sz="800" dirty="0">
              <a:solidFill>
                <a:srgbClr val="39393B"/>
              </a:solidFill>
            </a:endParaRPr>
          </a:p>
        </p:txBody>
      </p:sp>
      <p:grpSp>
        <p:nvGrpSpPr>
          <p:cNvPr id="54" name="Group 53">
            <a:extLst>
              <a:ext uri="{FF2B5EF4-FFF2-40B4-BE49-F238E27FC236}">
                <a16:creationId xmlns:a16="http://schemas.microsoft.com/office/drawing/2014/main" id="{56BB0FEA-149D-CA42-A802-CE29D130DD1C}"/>
              </a:ext>
            </a:extLst>
          </p:cNvPr>
          <p:cNvGrpSpPr/>
          <p:nvPr/>
        </p:nvGrpSpPr>
        <p:grpSpPr>
          <a:xfrm>
            <a:off x="14374280" y="8809850"/>
            <a:ext cx="16861620" cy="23411867"/>
            <a:chOff x="14417144" y="5660571"/>
            <a:chExt cx="16861620" cy="23411867"/>
          </a:xfrm>
        </p:grpSpPr>
        <p:sp>
          <p:nvSpPr>
            <p:cNvPr id="94" name="Oval 93">
              <a:extLst>
                <a:ext uri="{FF2B5EF4-FFF2-40B4-BE49-F238E27FC236}">
                  <a16:creationId xmlns:a16="http://schemas.microsoft.com/office/drawing/2014/main" id="{F553F88D-10FE-413D-B4F4-29D9AF0BBA91}"/>
                </a:ext>
              </a:extLst>
            </p:cNvPr>
            <p:cNvSpPr/>
            <p:nvPr/>
          </p:nvSpPr>
          <p:spPr>
            <a:xfrm>
              <a:off x="21748179" y="1424620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B22A919-976C-4F09-90CF-A614D3CFC715}"/>
                </a:ext>
              </a:extLst>
            </p:cNvPr>
            <p:cNvGrpSpPr/>
            <p:nvPr/>
          </p:nvGrpSpPr>
          <p:grpSpPr>
            <a:xfrm>
              <a:off x="14417144" y="5660571"/>
              <a:ext cx="16861620" cy="23411867"/>
              <a:chOff x="15476670" y="10685181"/>
              <a:chExt cx="17118552" cy="11214147"/>
            </a:xfrm>
          </p:grpSpPr>
          <p:sp>
            <p:nvSpPr>
              <p:cNvPr id="81" name="Rectangle 80">
                <a:extLst>
                  <a:ext uri="{FF2B5EF4-FFF2-40B4-BE49-F238E27FC236}">
                    <a16:creationId xmlns:a16="http://schemas.microsoft.com/office/drawing/2014/main" id="{8AA0CD2B-736E-4A0F-B7B4-C5DAFB3C6DEA}"/>
                  </a:ext>
                </a:extLst>
              </p:cNvPr>
              <p:cNvSpPr/>
              <p:nvPr/>
            </p:nvSpPr>
            <p:spPr>
              <a:xfrm>
                <a:off x="15476670" y="10685181"/>
                <a:ext cx="17118552" cy="1121414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TextBox 85">
                <a:extLst>
                  <a:ext uri="{FF2B5EF4-FFF2-40B4-BE49-F238E27FC236}">
                    <a16:creationId xmlns:a16="http://schemas.microsoft.com/office/drawing/2014/main" id="{C64208A1-D6C3-4E52-A515-22CD2FFF55E0}"/>
                  </a:ext>
                </a:extLst>
              </p:cNvPr>
              <p:cNvSpPr txBox="1"/>
              <p:nvPr/>
            </p:nvSpPr>
            <p:spPr>
              <a:xfrm>
                <a:off x="16639443" y="10895834"/>
                <a:ext cx="15001173" cy="840312"/>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By far, most death row offenders are from Harris County (Houston). Why? </a:t>
                </a:r>
              </a:p>
            </p:txBody>
          </p:sp>
        </p:grpSp>
        <p:pic>
          <p:nvPicPr>
            <p:cNvPr id="11" name="Picture 10" descr="A close up of a logo&#10;&#10;Description automatically generated">
              <a:extLst>
                <a:ext uri="{FF2B5EF4-FFF2-40B4-BE49-F238E27FC236}">
                  <a16:creationId xmlns:a16="http://schemas.microsoft.com/office/drawing/2014/main" id="{14E4729D-7D46-784D-B012-935247AE0A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27393" y="13237765"/>
              <a:ext cx="10533387" cy="8479707"/>
            </a:xfrm>
            <a:prstGeom prst="rect">
              <a:avLst/>
            </a:prstGeom>
          </p:spPr>
        </p:pic>
        <p:sp>
          <p:nvSpPr>
            <p:cNvPr id="110" name="TextBox 109">
              <a:extLst>
                <a:ext uri="{FF2B5EF4-FFF2-40B4-BE49-F238E27FC236}">
                  <a16:creationId xmlns:a16="http://schemas.microsoft.com/office/drawing/2014/main" id="{5D5CD5BA-79E0-044C-B735-364C5C4015B0}"/>
                </a:ext>
              </a:extLst>
            </p:cNvPr>
            <p:cNvSpPr txBox="1"/>
            <p:nvPr/>
          </p:nvSpPr>
          <p:spPr>
            <a:xfrm>
              <a:off x="14844234" y="8074860"/>
              <a:ext cx="15494252" cy="4893647"/>
            </a:xfrm>
            <a:prstGeom prst="rect">
              <a:avLst/>
            </a:prstGeom>
            <a:solidFill>
              <a:schemeClr val="bg1"/>
            </a:solidFill>
          </p:spPr>
          <p:txBody>
            <a:bodyPr wrap="square" rtlCol="0">
              <a:spAutoFit/>
            </a:bodyPr>
            <a:lstStyle/>
            <a:p>
              <a:r>
                <a:rPr lang="en-US" sz="2400" dirty="0">
                  <a:solidFill>
                    <a:srgbClr val="39393B"/>
                  </a:solidFill>
                </a:rPr>
                <a:t>Looking at the map on the bottom left panel, it is immediately clear that many death row offenders are from Harris County. The question is why. One possibility is that it is related to the fact that Houston is the largest city in Texas with upwards of 5 million people. </a:t>
              </a:r>
            </a:p>
            <a:p>
              <a:endParaRPr lang="en-US" sz="2400" dirty="0">
                <a:solidFill>
                  <a:srgbClr val="39393B"/>
                </a:solidFill>
              </a:endParaRPr>
            </a:p>
            <a:p>
              <a:r>
                <a:rPr lang="en-US" sz="2400" dirty="0">
                  <a:solidFill>
                    <a:srgbClr val="39393B"/>
                  </a:solidFill>
                </a:rPr>
                <a:t>A 2010 study by researchers at the Santa Fe Institute showed that there is a “</a:t>
              </a:r>
              <a:r>
                <a:rPr lang="en-US" sz="2400" dirty="0" err="1">
                  <a:solidFill>
                    <a:srgbClr val="39393B"/>
                  </a:solidFill>
                </a:rPr>
                <a:t>superlinear</a:t>
              </a:r>
              <a:r>
                <a:rPr lang="en-US" sz="2400" dirty="0">
                  <a:solidFill>
                    <a:srgbClr val="39393B"/>
                  </a:solidFill>
                </a:rPr>
                <a:t> power law scaling of most urban socioeconomic indicators with population size.” In other words, in big cities, you will find more innovation, more wealth, and also more crime than would be expected if these features were directly proportional to population size. I hypothesized that this might be one possible explanation for this pattern. </a:t>
              </a:r>
            </a:p>
            <a:p>
              <a:r>
                <a:rPr lang="en-US" sz="2400" dirty="0">
                  <a:solidFill>
                    <a:srgbClr val="39393B"/>
                  </a:solidFill>
                </a:rPr>
                <a:t> (</a:t>
              </a:r>
              <a:r>
                <a:rPr lang="en-US" sz="2400" dirty="0">
                  <a:hlinkClick r:id="rId9"/>
                </a:rPr>
                <a:t>https://journals.plos.org/plosone/article?id=10.1371/journal.pone.0013541</a:t>
              </a:r>
              <a:r>
                <a:rPr lang="en-US" sz="2400" dirty="0"/>
                <a:t>) </a:t>
              </a:r>
              <a:endParaRPr lang="en-US" sz="2400" dirty="0">
                <a:solidFill>
                  <a:srgbClr val="39393B"/>
                </a:solidFill>
              </a:endParaRPr>
            </a:p>
            <a:p>
              <a:endParaRPr lang="en-US" sz="2400" dirty="0">
                <a:solidFill>
                  <a:srgbClr val="39393B"/>
                </a:solidFill>
              </a:endParaRPr>
            </a:p>
            <a:p>
              <a:r>
                <a:rPr lang="en-US" sz="2400" dirty="0">
                  <a:solidFill>
                    <a:srgbClr val="39393B"/>
                  </a:solidFill>
                </a:rPr>
                <a:t>To investigate this, I downloaded the 2020 population by county from </a:t>
              </a:r>
              <a:r>
                <a:rPr lang="en-US" sz="2400" dirty="0">
                  <a:hlinkClick r:id="rId10"/>
                </a:rPr>
                <a:t>http://worldpopulationreview.com/us-counties/tx/</a:t>
              </a:r>
              <a:r>
                <a:rPr lang="en-US" sz="2400" dirty="0"/>
                <a:t> and mapped the data in R. </a:t>
              </a:r>
              <a:r>
                <a:rPr lang="en-US" sz="2400" dirty="0">
                  <a:solidFill>
                    <a:srgbClr val="39393B"/>
                  </a:solidFill>
                </a:rPr>
                <a:t>Then, I joined the two datasets to examine the relationship between the population of a county and the number of death row offenders from that county. </a:t>
              </a:r>
            </a:p>
          </p:txBody>
        </p:sp>
        <p:sp>
          <p:nvSpPr>
            <p:cNvPr id="113" name="TextBox 112">
              <a:extLst>
                <a:ext uri="{FF2B5EF4-FFF2-40B4-BE49-F238E27FC236}">
                  <a16:creationId xmlns:a16="http://schemas.microsoft.com/office/drawing/2014/main" id="{63D3598F-8292-734E-8849-31D09766138D}"/>
                </a:ext>
              </a:extLst>
            </p:cNvPr>
            <p:cNvSpPr txBox="1"/>
            <p:nvPr/>
          </p:nvSpPr>
          <p:spPr>
            <a:xfrm>
              <a:off x="15687262" y="16556324"/>
              <a:ext cx="4198021" cy="1200329"/>
            </a:xfrm>
            <a:prstGeom prst="rect">
              <a:avLst/>
            </a:prstGeom>
            <a:solidFill>
              <a:schemeClr val="bg1"/>
            </a:solidFill>
          </p:spPr>
          <p:txBody>
            <a:bodyPr wrap="square" rtlCol="0">
              <a:spAutoFit/>
            </a:bodyPr>
            <a:lstStyle/>
            <a:p>
              <a:r>
                <a:rPr lang="en-US" sz="2400" dirty="0">
                  <a:solidFill>
                    <a:srgbClr val="39393B"/>
                  </a:solidFill>
                </a:rPr>
                <a:t>The population of Texas is concentrated in the eastern half of the state. </a:t>
              </a:r>
            </a:p>
          </p:txBody>
        </p:sp>
      </p:grpSp>
      <p:sp>
        <p:nvSpPr>
          <p:cNvPr id="116" name="TextBox 115">
            <a:extLst>
              <a:ext uri="{FF2B5EF4-FFF2-40B4-BE49-F238E27FC236}">
                <a16:creationId xmlns:a16="http://schemas.microsoft.com/office/drawing/2014/main" id="{3E83D28F-69F8-9543-92E8-93E620C16ACE}"/>
              </a:ext>
            </a:extLst>
          </p:cNvPr>
          <p:cNvSpPr txBox="1"/>
          <p:nvPr/>
        </p:nvSpPr>
        <p:spPr>
          <a:xfrm>
            <a:off x="32284242" y="19016646"/>
            <a:ext cx="10642383" cy="1569660"/>
          </a:xfrm>
          <a:prstGeom prst="rect">
            <a:avLst/>
          </a:prstGeom>
          <a:solidFill>
            <a:schemeClr val="bg1"/>
          </a:solidFill>
        </p:spPr>
        <p:txBody>
          <a:bodyPr wrap="square" rtlCol="0">
            <a:spAutoFit/>
          </a:bodyPr>
          <a:lstStyle/>
          <a:p>
            <a:r>
              <a:rPr lang="en-US" sz="2400" dirty="0">
                <a:solidFill>
                  <a:srgbClr val="39393B"/>
                </a:solidFill>
              </a:rPr>
              <a:t>I scraped historical data from the Texas Department of Criminal Justice website to look at the number of offenders who were sentenced to death between 1923-1973.  Historically, Harris County (Houston) sentences the most offenders to death, and that trend continues today. </a:t>
            </a:r>
          </a:p>
        </p:txBody>
      </p:sp>
      <p:sp>
        <p:nvSpPr>
          <p:cNvPr id="124" name="TextBox 123">
            <a:extLst>
              <a:ext uri="{FF2B5EF4-FFF2-40B4-BE49-F238E27FC236}">
                <a16:creationId xmlns:a16="http://schemas.microsoft.com/office/drawing/2014/main" id="{BD59C2AC-9B6A-2D4F-8E91-CD38990EBB0F}"/>
              </a:ext>
            </a:extLst>
          </p:cNvPr>
          <p:cNvSpPr txBox="1"/>
          <p:nvPr/>
        </p:nvSpPr>
        <p:spPr>
          <a:xfrm>
            <a:off x="32161643" y="9094832"/>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Historical Data 1923-1973</a:t>
            </a:r>
          </a:p>
        </p:txBody>
      </p:sp>
      <p:pic>
        <p:nvPicPr>
          <p:cNvPr id="52" name="Picture 51" descr="A close up of a map&#10;&#10;Description automatically generated">
            <a:extLst>
              <a:ext uri="{FF2B5EF4-FFF2-40B4-BE49-F238E27FC236}">
                <a16:creationId xmlns:a16="http://schemas.microsoft.com/office/drawing/2014/main" id="{58EA0665-58E7-3644-AD1D-AC6174A55D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295341" y="10405696"/>
            <a:ext cx="10593837" cy="8528372"/>
          </a:xfrm>
          <a:prstGeom prst="rect">
            <a:avLst/>
          </a:prstGeom>
        </p:spPr>
      </p:pic>
      <p:pic>
        <p:nvPicPr>
          <p:cNvPr id="3" name="Picture 2">
            <a:extLst>
              <a:ext uri="{FF2B5EF4-FFF2-40B4-BE49-F238E27FC236}">
                <a16:creationId xmlns:a16="http://schemas.microsoft.com/office/drawing/2014/main" id="{4DA85309-C49A-0B4E-BB44-8EF511E97E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74750" y="9850707"/>
            <a:ext cx="5671624" cy="4768009"/>
          </a:xfrm>
          <a:prstGeom prst="rect">
            <a:avLst/>
          </a:prstGeom>
        </p:spPr>
      </p:pic>
      <p:grpSp>
        <p:nvGrpSpPr>
          <p:cNvPr id="9" name="Group 8">
            <a:extLst>
              <a:ext uri="{FF2B5EF4-FFF2-40B4-BE49-F238E27FC236}">
                <a16:creationId xmlns:a16="http://schemas.microsoft.com/office/drawing/2014/main" id="{6515650D-3A79-C14A-8ADC-F59F57A52B3D}"/>
              </a:ext>
            </a:extLst>
          </p:cNvPr>
          <p:cNvGrpSpPr/>
          <p:nvPr/>
        </p:nvGrpSpPr>
        <p:grpSpPr>
          <a:xfrm>
            <a:off x="15207267" y="24700579"/>
            <a:ext cx="7347933" cy="6488678"/>
            <a:chOff x="15468524" y="23983221"/>
            <a:chExt cx="9089647" cy="7641466"/>
          </a:xfrm>
        </p:grpSpPr>
        <p:pic>
          <p:nvPicPr>
            <p:cNvPr id="5" name="Picture 4" descr="A close up of a map&#10;&#10;Description automatically generated">
              <a:extLst>
                <a:ext uri="{FF2B5EF4-FFF2-40B4-BE49-F238E27FC236}">
                  <a16:creationId xmlns:a16="http://schemas.microsoft.com/office/drawing/2014/main" id="{140C88CA-E194-2B4C-B1C5-0CC7A4833A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68524" y="23983221"/>
              <a:ext cx="9089647" cy="7641466"/>
            </a:xfrm>
            <a:prstGeom prst="rect">
              <a:avLst/>
            </a:prstGeom>
          </p:spPr>
        </p:pic>
        <p:sp>
          <p:nvSpPr>
            <p:cNvPr id="7" name="TextBox 6">
              <a:extLst>
                <a:ext uri="{FF2B5EF4-FFF2-40B4-BE49-F238E27FC236}">
                  <a16:creationId xmlns:a16="http://schemas.microsoft.com/office/drawing/2014/main" id="{2F4806C2-815C-A144-AAB0-7417A69A4C5F}"/>
                </a:ext>
              </a:extLst>
            </p:cNvPr>
            <p:cNvSpPr txBox="1"/>
            <p:nvPr/>
          </p:nvSpPr>
          <p:spPr>
            <a:xfrm>
              <a:off x="22999026" y="24351911"/>
              <a:ext cx="1412881" cy="434948"/>
            </a:xfrm>
            <a:prstGeom prst="rect">
              <a:avLst/>
            </a:prstGeom>
            <a:noFill/>
          </p:spPr>
          <p:txBody>
            <a:bodyPr wrap="square" rtlCol="0">
              <a:spAutoFit/>
            </a:bodyPr>
            <a:lstStyle/>
            <a:p>
              <a:r>
                <a:rPr lang="en-US" dirty="0"/>
                <a:t>Harris</a:t>
              </a:r>
            </a:p>
          </p:txBody>
        </p:sp>
        <p:sp>
          <p:nvSpPr>
            <p:cNvPr id="51" name="TextBox 50">
              <a:extLst>
                <a:ext uri="{FF2B5EF4-FFF2-40B4-BE49-F238E27FC236}">
                  <a16:creationId xmlns:a16="http://schemas.microsoft.com/office/drawing/2014/main" id="{9F11CBAF-8F22-8A4F-A82D-B2DE1A136096}"/>
                </a:ext>
              </a:extLst>
            </p:cNvPr>
            <p:cNvSpPr txBox="1"/>
            <p:nvPr/>
          </p:nvSpPr>
          <p:spPr>
            <a:xfrm>
              <a:off x="19890396" y="27606308"/>
              <a:ext cx="1038113" cy="369332"/>
            </a:xfrm>
            <a:prstGeom prst="rect">
              <a:avLst/>
            </a:prstGeom>
            <a:noFill/>
          </p:spPr>
          <p:txBody>
            <a:bodyPr wrap="square" rtlCol="0">
              <a:spAutoFit/>
            </a:bodyPr>
            <a:lstStyle/>
            <a:p>
              <a:r>
                <a:rPr lang="en-US" dirty="0"/>
                <a:t>Dallas</a:t>
              </a:r>
            </a:p>
          </p:txBody>
        </p:sp>
        <p:sp>
          <p:nvSpPr>
            <p:cNvPr id="53" name="TextBox 52">
              <a:extLst>
                <a:ext uri="{FF2B5EF4-FFF2-40B4-BE49-F238E27FC236}">
                  <a16:creationId xmlns:a16="http://schemas.microsoft.com/office/drawing/2014/main" id="{A6BFD4E8-8238-1647-B93C-141262429540}"/>
                </a:ext>
              </a:extLst>
            </p:cNvPr>
            <p:cNvSpPr txBox="1"/>
            <p:nvPr/>
          </p:nvSpPr>
          <p:spPr>
            <a:xfrm>
              <a:off x="18838075" y="27928321"/>
              <a:ext cx="1346454" cy="434948"/>
            </a:xfrm>
            <a:prstGeom prst="rect">
              <a:avLst/>
            </a:prstGeom>
            <a:noFill/>
          </p:spPr>
          <p:txBody>
            <a:bodyPr wrap="square" rtlCol="0">
              <a:spAutoFit/>
            </a:bodyPr>
            <a:lstStyle/>
            <a:p>
              <a:r>
                <a:rPr lang="en-US" dirty="0"/>
                <a:t>Tarrant</a:t>
              </a:r>
            </a:p>
          </p:txBody>
        </p:sp>
        <p:sp>
          <p:nvSpPr>
            <p:cNvPr id="57" name="TextBox 56">
              <a:extLst>
                <a:ext uri="{FF2B5EF4-FFF2-40B4-BE49-F238E27FC236}">
                  <a16:creationId xmlns:a16="http://schemas.microsoft.com/office/drawing/2014/main" id="{5E1D62CD-03A7-9F42-B9B3-38A916E479A7}"/>
                </a:ext>
              </a:extLst>
            </p:cNvPr>
            <p:cNvSpPr txBox="1"/>
            <p:nvPr/>
          </p:nvSpPr>
          <p:spPr>
            <a:xfrm>
              <a:off x="19758089" y="29139539"/>
              <a:ext cx="1038113" cy="369332"/>
            </a:xfrm>
            <a:prstGeom prst="rect">
              <a:avLst/>
            </a:prstGeom>
            <a:noFill/>
          </p:spPr>
          <p:txBody>
            <a:bodyPr wrap="square" rtlCol="0">
              <a:spAutoFit/>
            </a:bodyPr>
            <a:lstStyle/>
            <a:p>
              <a:r>
                <a:rPr lang="en-US" dirty="0"/>
                <a:t>Bexar</a:t>
              </a:r>
            </a:p>
          </p:txBody>
        </p:sp>
      </p:grpSp>
      <p:pic>
        <p:nvPicPr>
          <p:cNvPr id="12" name="Picture 11" descr="A close up of text on a white background&#10;&#10;Description automatically generated">
            <a:extLst>
              <a:ext uri="{FF2B5EF4-FFF2-40B4-BE49-F238E27FC236}">
                <a16:creationId xmlns:a16="http://schemas.microsoft.com/office/drawing/2014/main" id="{DF597A68-5D17-8B47-913E-796EE28878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99453" y="24700579"/>
            <a:ext cx="7718387" cy="6488678"/>
          </a:xfrm>
          <a:prstGeom prst="rect">
            <a:avLst/>
          </a:prstGeom>
        </p:spPr>
      </p:pic>
      <p:sp>
        <p:nvSpPr>
          <p:cNvPr id="63" name="TextBox 62">
            <a:extLst>
              <a:ext uri="{FF2B5EF4-FFF2-40B4-BE49-F238E27FC236}">
                <a16:creationId xmlns:a16="http://schemas.microsoft.com/office/drawing/2014/main" id="{DDA18508-2897-0A4C-944A-89BFE31237E8}"/>
              </a:ext>
            </a:extLst>
          </p:cNvPr>
          <p:cNvSpPr txBox="1"/>
          <p:nvPr/>
        </p:nvSpPr>
        <p:spPr>
          <a:xfrm>
            <a:off x="24709049" y="31373732"/>
            <a:ext cx="4198021" cy="461665"/>
          </a:xfrm>
          <a:prstGeom prst="rect">
            <a:avLst/>
          </a:prstGeom>
          <a:solidFill>
            <a:schemeClr val="bg1"/>
          </a:solidFill>
        </p:spPr>
        <p:txBody>
          <a:bodyPr wrap="square" rtlCol="0">
            <a:spAutoFit/>
          </a:bodyPr>
          <a:lstStyle/>
          <a:p>
            <a:r>
              <a:rPr lang="en-US" sz="2400" dirty="0">
                <a:solidFill>
                  <a:srgbClr val="39393B"/>
                </a:solidFill>
              </a:rPr>
              <a:t>Log scales on the x and y axes</a:t>
            </a:r>
          </a:p>
        </p:txBody>
      </p:sp>
      <p:sp>
        <p:nvSpPr>
          <p:cNvPr id="64" name="TextBox 63">
            <a:extLst>
              <a:ext uri="{FF2B5EF4-FFF2-40B4-BE49-F238E27FC236}">
                <a16:creationId xmlns:a16="http://schemas.microsoft.com/office/drawing/2014/main" id="{B8F42DFD-9D5E-D149-9D58-7C14F92D0C36}"/>
              </a:ext>
            </a:extLst>
          </p:cNvPr>
          <p:cNvSpPr txBox="1"/>
          <p:nvPr/>
        </p:nvSpPr>
        <p:spPr>
          <a:xfrm>
            <a:off x="17442654" y="31399227"/>
            <a:ext cx="4198021" cy="461665"/>
          </a:xfrm>
          <a:prstGeom prst="rect">
            <a:avLst/>
          </a:prstGeom>
          <a:solidFill>
            <a:schemeClr val="bg1"/>
          </a:solidFill>
        </p:spPr>
        <p:txBody>
          <a:bodyPr wrap="square" rtlCol="0">
            <a:spAutoFit/>
          </a:bodyPr>
          <a:lstStyle/>
          <a:p>
            <a:r>
              <a:rPr lang="en-US" sz="2400" dirty="0">
                <a:solidFill>
                  <a:srgbClr val="39393B"/>
                </a:solidFill>
              </a:rPr>
              <a:t>Linear scales on the x and y axes</a:t>
            </a:r>
          </a:p>
        </p:txBody>
      </p:sp>
      <p:sp>
        <p:nvSpPr>
          <p:cNvPr id="65" name="TextBox 64">
            <a:extLst>
              <a:ext uri="{FF2B5EF4-FFF2-40B4-BE49-F238E27FC236}">
                <a16:creationId xmlns:a16="http://schemas.microsoft.com/office/drawing/2014/main" id="{52A492F4-C932-764B-B60E-43A60FA26372}"/>
              </a:ext>
            </a:extLst>
          </p:cNvPr>
          <p:cNvSpPr txBox="1"/>
          <p:nvPr/>
        </p:nvSpPr>
        <p:spPr>
          <a:xfrm>
            <a:off x="15717950" y="23694981"/>
            <a:ext cx="6852658" cy="830997"/>
          </a:xfrm>
          <a:prstGeom prst="rect">
            <a:avLst/>
          </a:prstGeom>
          <a:solidFill>
            <a:schemeClr val="bg1"/>
          </a:solidFill>
        </p:spPr>
        <p:txBody>
          <a:bodyPr wrap="square" rtlCol="0">
            <a:spAutoFit/>
          </a:bodyPr>
          <a:lstStyle/>
          <a:p>
            <a:r>
              <a:rPr lang="en-US" sz="2400" dirty="0">
                <a:solidFill>
                  <a:srgbClr val="39393B"/>
                </a:solidFill>
              </a:rPr>
              <a:t>Harris County  is the most populous county  and also has the greatest number of offenders on death row.</a:t>
            </a:r>
          </a:p>
        </p:txBody>
      </p:sp>
    </p:spTree>
    <p:extLst>
      <p:ext uri="{BB962C8B-B14F-4D97-AF65-F5344CB8AC3E}">
        <p14:creationId xmlns:p14="http://schemas.microsoft.com/office/powerpoint/2010/main" val="38630939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{2B22D8B0-C34D-564E-BB57-C64D69391E98}tf10001119</Template>
  <TotalTime>3461</TotalTime>
  <Words>723</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Bahnschrift SemiBold Condensed</vt:lpstr>
      <vt:lpstr>Calibri</vt:lpstr>
      <vt:lpstr>Calibri Light</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Select Classification Level, Public</cp:keywords>
  <dc:description/>
  <cp:lastModifiedBy>Viviane Callier</cp:lastModifiedBy>
  <cp:revision>113</cp:revision>
  <dcterms:created xsi:type="dcterms:W3CDTF">2019-04-08T18:53:26Z</dcterms:created>
  <dcterms:modified xsi:type="dcterms:W3CDTF">2020-12-29T05:10:43Z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b9eafb25-a141-4f5c-bea2-0fe4c0980d64</vt:lpwstr>
  </property>
  <property fmtid="{D5CDD505-2E9C-101B-9397-08002B2CF9AE}" pid="3" name="OriginatingUser">
    <vt:lpwstr>PLG5182</vt:lpwstr>
  </property>
  <property fmtid="{D5CDD505-2E9C-101B-9397-08002B2CF9AE}" pid="4" name="PreClass">
    <vt:lpwstr>False</vt:lpwstr>
  </property>
  <property fmtid="{D5CDD505-2E9C-101B-9397-08002B2CF9AE}" pid="5" name="Classification">
    <vt:lpwstr>Public</vt:lpwstr>
  </property>
</Properties>
</file>